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63" r:id="rId5"/>
    <p:sldId id="694" r:id="rId6"/>
    <p:sldId id="817" r:id="rId7"/>
    <p:sldId id="811" r:id="rId8"/>
    <p:sldId id="4847" r:id="rId9"/>
    <p:sldId id="1114" r:id="rId10"/>
    <p:sldId id="757" r:id="rId11"/>
    <p:sldId id="816" r:id="rId12"/>
    <p:sldId id="779" r:id="rId13"/>
    <p:sldId id="774" r:id="rId14"/>
    <p:sldId id="4848" r:id="rId15"/>
    <p:sldId id="1115" r:id="rId16"/>
    <p:sldId id="4849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C"/>
    <a:srgbClr val="243E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/>
    <p:restoredTop sz="94660"/>
  </p:normalViewPr>
  <p:slideViewPr>
    <p:cSldViewPr snapToGrid="0" showGuides="1">
      <p:cViewPr varScale="1">
        <p:scale>
          <a:sx n="90" d="100"/>
          <a:sy n="90" d="100"/>
        </p:scale>
        <p:origin x="828" y="66"/>
      </p:cViewPr>
      <p:guideLst>
        <p:guide orient="horz" pos="486"/>
        <p:guide pos="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Madeline" userId="7098d7ff-a9cc-4eda-aacb-d23ac5379831" providerId="ADAL" clId="{F2D9CCB2-955E-42D5-9B06-35F7C943FC56}"/>
    <pc:docChg chg="undo custSel addSld modSld">
      <pc:chgData name="Newman, Madeline" userId="7098d7ff-a9cc-4eda-aacb-d23ac5379831" providerId="ADAL" clId="{F2D9CCB2-955E-42D5-9B06-35F7C943FC56}" dt="2022-11-28T16:12:58.191" v="956" actId="313"/>
      <pc:docMkLst>
        <pc:docMk/>
      </pc:docMkLst>
      <pc:sldChg chg="modSp mod">
        <pc:chgData name="Newman, Madeline" userId="7098d7ff-a9cc-4eda-aacb-d23ac5379831" providerId="ADAL" clId="{F2D9CCB2-955E-42D5-9B06-35F7C943FC56}" dt="2022-11-28T09:35:50.759" v="125" actId="1076"/>
        <pc:sldMkLst>
          <pc:docMk/>
          <pc:sldMk cId="1998693576" sldId="263"/>
        </pc:sldMkLst>
        <pc:spChg chg="mod">
          <ac:chgData name="Newman, Madeline" userId="7098d7ff-a9cc-4eda-aacb-d23ac5379831" providerId="ADAL" clId="{F2D9CCB2-955E-42D5-9B06-35F7C943FC56}" dt="2022-11-28T09:35:47.081" v="124" actId="14100"/>
          <ac:spMkLst>
            <pc:docMk/>
            <pc:sldMk cId="1998693576" sldId="263"/>
            <ac:spMk id="2" creationId="{D8330CAF-035C-45C8-7862-E83F86450890}"/>
          </ac:spMkLst>
        </pc:spChg>
        <pc:spChg chg="mod">
          <ac:chgData name="Newman, Madeline" userId="7098d7ff-a9cc-4eda-aacb-d23ac5379831" providerId="ADAL" clId="{F2D9CCB2-955E-42D5-9B06-35F7C943FC56}" dt="2022-11-28T09:35:50.759" v="125" actId="1076"/>
          <ac:spMkLst>
            <pc:docMk/>
            <pc:sldMk cId="1998693576" sldId="263"/>
            <ac:spMk id="3" creationId="{F14550AE-CE29-A141-FAEC-B575E41658FB}"/>
          </ac:spMkLst>
        </pc:spChg>
      </pc:sldChg>
      <pc:sldChg chg="addSp delSp modSp mod modNotesTx">
        <pc:chgData name="Newman, Madeline" userId="7098d7ff-a9cc-4eda-aacb-d23ac5379831" providerId="ADAL" clId="{F2D9CCB2-955E-42D5-9B06-35F7C943FC56}" dt="2022-11-28T14:30:37.286" v="241" actId="1076"/>
        <pc:sldMkLst>
          <pc:docMk/>
          <pc:sldMk cId="3150246766" sldId="757"/>
        </pc:sldMkLst>
        <pc:spChg chg="add mod">
          <ac:chgData name="Newman, Madeline" userId="7098d7ff-a9cc-4eda-aacb-d23ac5379831" providerId="ADAL" clId="{F2D9CCB2-955E-42D5-9B06-35F7C943FC56}" dt="2022-11-28T14:30:34.288" v="240" actId="20577"/>
          <ac:spMkLst>
            <pc:docMk/>
            <pc:sldMk cId="3150246766" sldId="757"/>
            <ac:spMk id="6" creationId="{947D9BF9-5D60-412E-8492-189D2D5DFC27}"/>
          </ac:spMkLst>
        </pc:spChg>
        <pc:spChg chg="mod">
          <ac:chgData name="Newman, Madeline" userId="7098d7ff-a9cc-4eda-aacb-d23ac5379831" providerId="ADAL" clId="{F2D9CCB2-955E-42D5-9B06-35F7C943FC56}" dt="2022-11-28T14:28:21.064" v="154" actId="20577"/>
          <ac:spMkLst>
            <pc:docMk/>
            <pc:sldMk cId="3150246766" sldId="757"/>
            <ac:spMk id="7" creationId="{8F9F7B10-EA78-4C02-B4FA-CE884AB892BF}"/>
          </ac:spMkLst>
        </pc:spChg>
        <pc:spChg chg="add del mod">
          <ac:chgData name="Newman, Madeline" userId="7098d7ff-a9cc-4eda-aacb-d23ac5379831" providerId="ADAL" clId="{F2D9CCB2-955E-42D5-9B06-35F7C943FC56}" dt="2022-11-28T14:29:30.170" v="219" actId="478"/>
          <ac:spMkLst>
            <pc:docMk/>
            <pc:sldMk cId="3150246766" sldId="757"/>
            <ac:spMk id="8" creationId="{4DAD4F0B-EBBC-46E2-8A0D-1D003B48E4B6}"/>
          </ac:spMkLst>
        </pc:spChg>
        <pc:spChg chg="mod">
          <ac:chgData name="Newman, Madeline" userId="7098d7ff-a9cc-4eda-aacb-d23ac5379831" providerId="ADAL" clId="{F2D9CCB2-955E-42D5-9B06-35F7C943FC56}" dt="2022-11-28T14:28:38.046" v="157" actId="14100"/>
          <ac:spMkLst>
            <pc:docMk/>
            <pc:sldMk cId="3150246766" sldId="757"/>
            <ac:spMk id="10" creationId="{34174844-60CE-4175-92C3-82DD01B081A3}"/>
          </ac:spMkLst>
        </pc:spChg>
        <pc:graphicFrameChg chg="add del mod">
          <ac:chgData name="Newman, Madeline" userId="7098d7ff-a9cc-4eda-aacb-d23ac5379831" providerId="ADAL" clId="{F2D9CCB2-955E-42D5-9B06-35F7C943FC56}" dt="2022-11-28T14:30:12.042" v="230" actId="478"/>
          <ac:graphicFrameMkLst>
            <pc:docMk/>
            <pc:sldMk cId="3150246766" sldId="757"/>
            <ac:graphicFrameMk id="5" creationId="{E3C10CFD-31BD-430B-ABB3-2414877C62D7}"/>
          </ac:graphicFrameMkLst>
        </pc:graphicFrameChg>
        <pc:picChg chg="add mod">
          <ac:chgData name="Newman, Madeline" userId="7098d7ff-a9cc-4eda-aacb-d23ac5379831" providerId="ADAL" clId="{F2D9CCB2-955E-42D5-9B06-35F7C943FC56}" dt="2022-11-28T14:30:37.286" v="241" actId="1076"/>
          <ac:picMkLst>
            <pc:docMk/>
            <pc:sldMk cId="3150246766" sldId="757"/>
            <ac:picMk id="9" creationId="{98A937EF-2510-4750-A92B-15B9A16604A6}"/>
          </ac:picMkLst>
        </pc:picChg>
      </pc:sldChg>
      <pc:sldChg chg="modSp mod">
        <pc:chgData name="Newman, Madeline" userId="7098d7ff-a9cc-4eda-aacb-d23ac5379831" providerId="ADAL" clId="{F2D9CCB2-955E-42D5-9B06-35F7C943FC56}" dt="2022-11-28T14:31:06.984" v="270" actId="20577"/>
        <pc:sldMkLst>
          <pc:docMk/>
          <pc:sldMk cId="1692950075" sldId="1114"/>
        </pc:sldMkLst>
        <pc:spChg chg="mod">
          <ac:chgData name="Newman, Madeline" userId="7098d7ff-a9cc-4eda-aacb-d23ac5379831" providerId="ADAL" clId="{F2D9CCB2-955E-42D5-9B06-35F7C943FC56}" dt="2022-11-28T14:31:06.984" v="270" actId="20577"/>
          <ac:spMkLst>
            <pc:docMk/>
            <pc:sldMk cId="1692950075" sldId="1114"/>
            <ac:spMk id="5" creationId="{6E5265C7-67C6-4403-A8B2-203B4B889A9A}"/>
          </ac:spMkLst>
        </pc:spChg>
      </pc:sldChg>
      <pc:sldChg chg="modSp mod">
        <pc:chgData name="Newman, Madeline" userId="7098d7ff-a9cc-4eda-aacb-d23ac5379831" providerId="ADAL" clId="{F2D9CCB2-955E-42D5-9B06-35F7C943FC56}" dt="2022-11-28T16:06:29.702" v="410" actId="14100"/>
        <pc:sldMkLst>
          <pc:docMk/>
          <pc:sldMk cId="2900395601" sldId="1115"/>
        </pc:sldMkLst>
        <pc:spChg chg="mod">
          <ac:chgData name="Newman, Madeline" userId="7098d7ff-a9cc-4eda-aacb-d23ac5379831" providerId="ADAL" clId="{F2D9CCB2-955E-42D5-9B06-35F7C943FC56}" dt="2022-11-28T16:06:29.702" v="410" actId="14100"/>
          <ac:spMkLst>
            <pc:docMk/>
            <pc:sldMk cId="2900395601" sldId="1115"/>
            <ac:spMk id="7" creationId="{8F9F7B10-EA78-4C02-B4FA-CE884AB892BF}"/>
          </ac:spMkLst>
        </pc:spChg>
      </pc:sldChg>
      <pc:sldChg chg="addSp modSp add mod">
        <pc:chgData name="Newman, Madeline" userId="7098d7ff-a9cc-4eda-aacb-d23ac5379831" providerId="ADAL" clId="{F2D9CCB2-955E-42D5-9B06-35F7C943FC56}" dt="2022-11-28T16:06:11.313" v="408" actId="20577"/>
        <pc:sldMkLst>
          <pc:docMk/>
          <pc:sldMk cId="253067097" sldId="4848"/>
        </pc:sldMkLst>
        <pc:spChg chg="mod">
          <ac:chgData name="Newman, Madeline" userId="7098d7ff-a9cc-4eda-aacb-d23ac5379831" providerId="ADAL" clId="{F2D9CCB2-955E-42D5-9B06-35F7C943FC56}" dt="2022-11-28T16:03:03.420" v="281" actId="20577"/>
          <ac:spMkLst>
            <pc:docMk/>
            <pc:sldMk cId="253067097" sldId="4848"/>
            <ac:spMk id="2" creationId="{00000000-0000-0000-0000-000000000000}"/>
          </ac:spMkLst>
        </pc:spChg>
        <pc:spChg chg="mod">
          <ac:chgData name="Newman, Madeline" userId="7098d7ff-a9cc-4eda-aacb-d23ac5379831" providerId="ADAL" clId="{F2D9CCB2-955E-42D5-9B06-35F7C943FC56}" dt="2022-11-28T16:06:11.313" v="408" actId="20577"/>
          <ac:spMkLst>
            <pc:docMk/>
            <pc:sldMk cId="253067097" sldId="4848"/>
            <ac:spMk id="7" creationId="{8F9F7B10-EA78-4C02-B4FA-CE884AB892BF}"/>
          </ac:spMkLst>
        </pc:spChg>
        <pc:picChg chg="add mod">
          <ac:chgData name="Newman, Madeline" userId="7098d7ff-a9cc-4eda-aacb-d23ac5379831" providerId="ADAL" clId="{F2D9CCB2-955E-42D5-9B06-35F7C943FC56}" dt="2022-11-28T16:03:59.082" v="367" actId="1076"/>
          <ac:picMkLst>
            <pc:docMk/>
            <pc:sldMk cId="253067097" sldId="4848"/>
            <ac:picMk id="4" creationId="{0AF48953-9635-4DF9-938E-678E00AD5DB4}"/>
          </ac:picMkLst>
        </pc:picChg>
      </pc:sldChg>
      <pc:sldChg chg="addSp delSp modSp add mod">
        <pc:chgData name="Newman, Madeline" userId="7098d7ff-a9cc-4eda-aacb-d23ac5379831" providerId="ADAL" clId="{F2D9CCB2-955E-42D5-9B06-35F7C943FC56}" dt="2022-11-28T16:12:58.191" v="956" actId="313"/>
        <pc:sldMkLst>
          <pc:docMk/>
          <pc:sldMk cId="229506949" sldId="4849"/>
        </pc:sldMkLst>
        <pc:spChg chg="mod">
          <ac:chgData name="Newman, Madeline" userId="7098d7ff-a9cc-4eda-aacb-d23ac5379831" providerId="ADAL" clId="{F2D9CCB2-955E-42D5-9B06-35F7C943FC56}" dt="2022-11-28T16:07:04.854" v="437" actId="20577"/>
          <ac:spMkLst>
            <pc:docMk/>
            <pc:sldMk cId="229506949" sldId="4849"/>
            <ac:spMk id="2" creationId="{00000000-0000-0000-0000-000000000000}"/>
          </ac:spMkLst>
        </pc:spChg>
        <pc:spChg chg="add mod">
          <ac:chgData name="Newman, Madeline" userId="7098d7ff-a9cc-4eda-aacb-d23ac5379831" providerId="ADAL" clId="{F2D9CCB2-955E-42D5-9B06-35F7C943FC56}" dt="2022-11-28T16:12:58.191" v="956" actId="313"/>
          <ac:spMkLst>
            <pc:docMk/>
            <pc:sldMk cId="229506949" sldId="4849"/>
            <ac:spMk id="5" creationId="{4BA3AAE3-EBDD-43BC-B163-A61E5A4B0FB4}"/>
          </ac:spMkLst>
        </pc:spChg>
        <pc:spChg chg="del">
          <ac:chgData name="Newman, Madeline" userId="7098d7ff-a9cc-4eda-aacb-d23ac5379831" providerId="ADAL" clId="{F2D9CCB2-955E-42D5-9B06-35F7C943FC56}" dt="2022-11-28T16:07:09.138" v="439" actId="478"/>
          <ac:spMkLst>
            <pc:docMk/>
            <pc:sldMk cId="229506949" sldId="4849"/>
            <ac:spMk id="7" creationId="{8F9F7B10-EA78-4C02-B4FA-CE884AB892BF}"/>
          </ac:spMkLst>
        </pc:spChg>
        <pc:picChg chg="del">
          <ac:chgData name="Newman, Madeline" userId="7098d7ff-a9cc-4eda-aacb-d23ac5379831" providerId="ADAL" clId="{F2D9CCB2-955E-42D5-9B06-35F7C943FC56}" dt="2022-11-28T16:07:06.140" v="438" actId="478"/>
          <ac:picMkLst>
            <pc:docMk/>
            <pc:sldMk cId="229506949" sldId="4849"/>
            <ac:picMk id="4" creationId="{C108AC35-A2B9-458F-8EDA-FC1A496714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BC8B-3266-4DB4-8816-4DF73AAE2CB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1A79-4F93-420D-818F-EF0BEB40B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7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1A79-4F93-420D-818F-EF0BEB40B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2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4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1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8BF10-6D35-2945-B2B8-65E960E7F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7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4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6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Next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6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7CBAF-7FEC-4C29-A2DC-34E0CDCE19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8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1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F66F-A4EE-4A81-B0DC-87BA2AAE1C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3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arIdaz" TargetMode="External"/><Relationship Id="rId13" Type="http://schemas.openxmlformats.org/officeDocument/2006/relationships/hyperlink" Target="mailto:m.oconnor@cabi.or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hyperlink" Target="mailto:j.charlier@animalhealtheurope.eu" TargetMode="External"/><Relationship Id="rId2" Type="http://schemas.openxmlformats.org/officeDocument/2006/relationships/hyperlink" Target="http://www.star-idaz.net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star-idaz-irc/" TargetMode="External"/><Relationship Id="rId11" Type="http://schemas.openxmlformats.org/officeDocument/2006/relationships/hyperlink" Target="mailto:Madeline.Newman@defra.gov.uk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2.jpe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hyperlink" Target="mailto:v.mariano@woah.or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tar-idaz.net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92705-884F-0321-00A8-138582E98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1375" y="1190625"/>
            <a:ext cx="6400800" cy="2679626"/>
          </a:xfr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GB" dirty="0"/>
              <a:t>Slide Title</a:t>
            </a:r>
          </a:p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06206-846F-8193-6413-80A1EC2AC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375" y="4103689"/>
            <a:ext cx="6400800" cy="75428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dirty="0"/>
              <a:t>Location and 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FA4B1-B2C0-3F3D-98E5-873803325F6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526" y="125597"/>
            <a:ext cx="1828800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827032"/>
            <a:ext cx="6426200" cy="85725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GB" sz="4050" b="1" baseline="30000" dirty="0"/>
              <a:t>Slide header (text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30400" y="1796485"/>
            <a:ext cx="6426200" cy="2927915"/>
          </a:xfrm>
        </p:spPr>
        <p:txBody>
          <a:bodyPr/>
          <a:lstStyle>
            <a:lvl1pPr marL="0" indent="0" algn="l">
              <a:buFont typeface="Arial"/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algn="l"/>
            <a:r>
              <a:rPr lang="en-US" sz="1800"/>
              <a:t>Body text Body text Body text Body text Body text Body text Body text Body text Body text or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/>
              <a:t>Bullet point 1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/>
              <a:t>Bullet point 2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/>
              <a:t>Bullet point 3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/>
              <a:t>Bullet point 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8E8B2-F569-78AA-B6D2-9DF88889F2FD}"/>
              </a:ext>
            </a:extLst>
          </p:cNvPr>
          <p:cNvGrpSpPr/>
          <p:nvPr userDrawn="1"/>
        </p:nvGrpSpPr>
        <p:grpSpPr>
          <a:xfrm>
            <a:off x="-512691" y="16932"/>
            <a:ext cx="1770940" cy="5032487"/>
            <a:chOff x="-21153" y="-783242"/>
            <a:chExt cx="1770940" cy="670998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11F5834-EABE-7B8F-E80D-E83626A9AD82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854B5DFE-BF5B-A936-6742-9A2C38404CE8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304F95B-1CA5-25D6-95BB-D956712EE078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C8E0B55-9F08-0712-32A7-A28E82D52F4B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6D65195-F7CA-580F-8774-344C7664D58A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BAC66-BC8B-5FC9-3A39-A3C4E199C60E}"/>
              </a:ext>
            </a:extLst>
          </p:cNvPr>
          <p:cNvSpPr/>
          <p:nvPr userDrawn="1"/>
        </p:nvSpPr>
        <p:spPr>
          <a:xfrm>
            <a:off x="0" y="4742121"/>
            <a:ext cx="7814930" cy="401379"/>
          </a:xfrm>
          <a:prstGeom prst="rect">
            <a:avLst/>
          </a:prstGeom>
          <a:solidFill>
            <a:srgbClr val="243E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0677D6-B7DD-21C5-FB1A-B37FE3383E43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19" y="4742121"/>
            <a:ext cx="1025028" cy="385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50E5FA-1F92-722D-36AC-77C44A17F5A0}"/>
              </a:ext>
            </a:extLst>
          </p:cNvPr>
          <p:cNvSpPr txBox="1"/>
          <p:nvPr userDrawn="1"/>
        </p:nvSpPr>
        <p:spPr>
          <a:xfrm>
            <a:off x="84646" y="4349192"/>
            <a:ext cx="11736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243E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www.star-idaz.net</a:t>
            </a:r>
            <a:endParaRPr lang="en-US" sz="1000" dirty="0">
              <a:solidFill>
                <a:srgbClr val="243E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827032"/>
            <a:ext cx="6426200" cy="85725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GB" sz="4050" b="1" baseline="30000" dirty="0"/>
              <a:t>Slide header (text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30400" y="1796485"/>
            <a:ext cx="3120065" cy="2927915"/>
          </a:xfrm>
        </p:spPr>
        <p:txBody>
          <a:bodyPr/>
          <a:lstStyle>
            <a:lvl1pPr marL="0" indent="0" algn="l">
              <a:buFont typeface="Arial"/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algn="l"/>
            <a:r>
              <a:rPr lang="en-US" sz="1800" dirty="0"/>
              <a:t>Body text Body text Body text Body text Body text Body text Body text Body text Body text or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1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2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3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8E8B2-F569-78AA-B6D2-9DF88889F2FD}"/>
              </a:ext>
            </a:extLst>
          </p:cNvPr>
          <p:cNvGrpSpPr/>
          <p:nvPr userDrawn="1"/>
        </p:nvGrpSpPr>
        <p:grpSpPr>
          <a:xfrm>
            <a:off x="-512691" y="16932"/>
            <a:ext cx="1770940" cy="5032487"/>
            <a:chOff x="-21153" y="-783242"/>
            <a:chExt cx="1770940" cy="670998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11F5834-EABE-7B8F-E80D-E83626A9AD82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854B5DFE-BF5B-A936-6742-9A2C38404CE8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304F95B-1CA5-25D6-95BB-D956712EE078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C8E0B55-9F08-0712-32A7-A28E82D52F4B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6D65195-F7CA-580F-8774-344C7664D58A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308068-D8CF-CA1E-412F-2F23383A73C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47759" y="1796485"/>
            <a:ext cx="3120065" cy="2927915"/>
          </a:xfrm>
        </p:spPr>
        <p:txBody>
          <a:bodyPr/>
          <a:lstStyle>
            <a:lvl1pPr marL="0" indent="0" algn="l">
              <a:buFont typeface="Arial"/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algn="l"/>
            <a:r>
              <a:rPr lang="en-US" sz="1800" dirty="0"/>
              <a:t>Body text Body text Body text Body text Body text Body text Body text Body text Body text or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1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2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3</a:t>
            </a:r>
          </a:p>
          <a:p>
            <a:pPr marL="557213" lvl="1" indent="-257175" algn="l">
              <a:buFont typeface="Arial"/>
              <a:buChar char="•"/>
            </a:pPr>
            <a:r>
              <a:rPr lang="en-US" sz="1800" dirty="0"/>
              <a:t>Bullet point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C7ED6-CC2B-C442-6508-5F1592BBDD59}"/>
              </a:ext>
            </a:extLst>
          </p:cNvPr>
          <p:cNvSpPr/>
          <p:nvPr userDrawn="1"/>
        </p:nvSpPr>
        <p:spPr>
          <a:xfrm>
            <a:off x="0" y="4742121"/>
            <a:ext cx="7814930" cy="401379"/>
          </a:xfrm>
          <a:prstGeom prst="rect">
            <a:avLst/>
          </a:prstGeom>
          <a:solidFill>
            <a:srgbClr val="243E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2686F6-70DB-C253-909D-0BB9AA3E91A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19" y="4742121"/>
            <a:ext cx="1025028" cy="385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65221-7BAF-2124-CEA2-A98D8253A459}"/>
              </a:ext>
            </a:extLst>
          </p:cNvPr>
          <p:cNvSpPr txBox="1"/>
          <p:nvPr userDrawn="1"/>
        </p:nvSpPr>
        <p:spPr>
          <a:xfrm>
            <a:off x="84646" y="4349192"/>
            <a:ext cx="11736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243E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www.star-idaz.net</a:t>
            </a:r>
            <a:endParaRPr lang="en-US" sz="1000" dirty="0">
              <a:solidFill>
                <a:srgbClr val="243E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tarIdaz slide 3.jpg">
            <a:extLst>
              <a:ext uri="{FF2B5EF4-FFF2-40B4-BE49-F238E27FC236}">
                <a16:creationId xmlns:a16="http://schemas.microsoft.com/office/drawing/2014/main" id="{F18ABEB8-B465-0B91-2AE3-3F21D5DA88C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F0B791E-BAE8-B237-03E2-28034A2AD5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9144001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1873306"/>
            <a:ext cx="9144000" cy="3270195"/>
          </a:xfrm>
          <a:prstGeom prst="rect">
            <a:avLst/>
          </a:prstGeom>
          <a:gradFill flip="none" rotWithShape="1">
            <a:gsLst>
              <a:gs pos="23000">
                <a:schemeClr val="tx1">
                  <a:alpha val="8965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3909" y="2764465"/>
            <a:ext cx="6869391" cy="217781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FFFFFF"/>
                </a:solidFill>
              </a:rPr>
              <a:t>Large quote text / information paragraph to accompany a powerful full-page image.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Click on icon to add a new image</a:t>
            </a:r>
          </a:p>
        </p:txBody>
      </p:sp>
      <p:pic>
        <p:nvPicPr>
          <p:cNvPr id="2" name="Picture 1" descr="IRC-Logo-3.png">
            <a:extLst>
              <a:ext uri="{FF2B5EF4-FFF2-40B4-BE49-F238E27FC236}">
                <a16:creationId xmlns:a16="http://schemas.microsoft.com/office/drawing/2014/main" id="{822F25B2-A22D-496B-5827-9EAE0A5178C7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716" y="201216"/>
            <a:ext cx="514800" cy="5148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E53067-F182-3A3B-7484-5608C10ECDAE}"/>
              </a:ext>
            </a:extLst>
          </p:cNvPr>
          <p:cNvGrpSpPr/>
          <p:nvPr userDrawn="1"/>
        </p:nvGrpSpPr>
        <p:grpSpPr>
          <a:xfrm>
            <a:off x="-512691" y="8619"/>
            <a:ext cx="1770940" cy="5032487"/>
            <a:chOff x="-21153" y="-783242"/>
            <a:chExt cx="1770940" cy="67099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877B881-EB01-32C0-D2C6-842BFC0FBEB1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chemeClr val="bg1">
                <a:alpha val="30329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5C139C8-B5CB-FFD8-6435-F6694283E328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chemeClr val="bg1">
                <a:alpha val="29718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894EC87-7D4D-EE66-99C4-20F0A4225A49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chemeClr val="bg1">
                <a:alpha val="30088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F3E206C-AEF3-83B1-E39F-ACE0B922E46C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chemeClr val="bg1">
                <a:alpha val="30274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ADBD0A3-3604-6378-DFA8-436DCF0C015E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chemeClr val="bg1">
                <a:alpha val="30352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09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9A45708-C762-DB14-F7A4-AC4EC3C8EAFC}"/>
              </a:ext>
            </a:extLst>
          </p:cNvPr>
          <p:cNvSpPr/>
          <p:nvPr userDrawn="1"/>
        </p:nvSpPr>
        <p:spPr>
          <a:xfrm>
            <a:off x="0" y="4742121"/>
            <a:ext cx="7814930" cy="401379"/>
          </a:xfrm>
          <a:prstGeom prst="rect">
            <a:avLst/>
          </a:prstGeom>
          <a:solidFill>
            <a:srgbClr val="243E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215EBC-76B0-D6A0-DF4F-F5B40253741F}"/>
              </a:ext>
            </a:extLst>
          </p:cNvPr>
          <p:cNvGrpSpPr/>
          <p:nvPr userDrawn="1"/>
        </p:nvGrpSpPr>
        <p:grpSpPr>
          <a:xfrm>
            <a:off x="-512691" y="8619"/>
            <a:ext cx="1770940" cy="5032487"/>
            <a:chOff x="-21153" y="-783242"/>
            <a:chExt cx="1770940" cy="6709982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69FA1262-BC41-18D2-CEEE-327409369362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152F40C3-5771-73E7-3887-A8E9BD2845B2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FA6BF261-BCFD-8F74-97C2-E79D650199BE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6D0A4FA2-AF80-FB6B-378C-3A26BAFD69F3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D8D7A4E8-629F-B750-6892-8779A36E0ECD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A4D0C4-3509-590A-FD7B-9FD1F2BDCBE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19" y="4742121"/>
            <a:ext cx="1025028" cy="3853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CF3821-63E3-AD58-8F3B-140708A06760}"/>
              </a:ext>
            </a:extLst>
          </p:cNvPr>
          <p:cNvSpPr txBox="1"/>
          <p:nvPr userDrawn="1"/>
        </p:nvSpPr>
        <p:spPr>
          <a:xfrm>
            <a:off x="84646" y="4349192"/>
            <a:ext cx="11736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www.star-idaz.net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0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C806EDF-7386-311D-0636-23F24569C4F1}"/>
              </a:ext>
            </a:extLst>
          </p:cNvPr>
          <p:cNvGrpSpPr/>
          <p:nvPr userDrawn="1"/>
        </p:nvGrpSpPr>
        <p:grpSpPr>
          <a:xfrm>
            <a:off x="1930400" y="236279"/>
            <a:ext cx="6511851" cy="1466266"/>
            <a:chOff x="1930400" y="461850"/>
            <a:chExt cx="6511851" cy="14662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C8F5-6182-BF1E-562D-F9619E7921EA}"/>
                </a:ext>
              </a:extLst>
            </p:cNvPr>
            <p:cNvSpPr txBox="1"/>
            <p:nvPr userDrawn="1"/>
          </p:nvSpPr>
          <p:spPr>
            <a:xfrm>
              <a:off x="1930400" y="461850"/>
              <a:ext cx="65118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u="none" strike="noStrike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For more information on STAR-IDAZ IRC, how to become an IRC partner or join the Regional Networks: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877B4F-EBB1-EB7D-0FC0-016A04768819}"/>
                </a:ext>
              </a:extLst>
            </p:cNvPr>
            <p:cNvGrpSpPr/>
            <p:nvPr userDrawn="1"/>
          </p:nvGrpSpPr>
          <p:grpSpPr>
            <a:xfrm>
              <a:off x="2035808" y="701625"/>
              <a:ext cx="5338596" cy="468000"/>
              <a:chOff x="1935706" y="1714694"/>
              <a:chExt cx="5338596" cy="46800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72DB74-7353-1C28-FDEF-F13A866E8B28}"/>
                  </a:ext>
                </a:extLst>
              </p:cNvPr>
              <p:cNvSpPr txBox="1"/>
              <p:nvPr userDrawn="1"/>
            </p:nvSpPr>
            <p:spPr>
              <a:xfrm>
                <a:off x="2447122" y="1754489"/>
                <a:ext cx="48271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i="0" u="none" dirty="0">
                    <a:solidFill>
                      <a:srgbClr val="243E73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www.star-idaz.net</a:t>
                </a:r>
                <a:endParaRPr lang="en-US" sz="1600" b="1" u="none" dirty="0">
                  <a:solidFill>
                    <a:srgbClr val="243E7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8" name="Graphic 7" descr="Internet with solid fill">
                <a:extLst>
                  <a:ext uri="{FF2B5EF4-FFF2-40B4-BE49-F238E27FC236}">
                    <a16:creationId xmlns:a16="http://schemas.microsoft.com/office/drawing/2014/main" id="{4DCE6DC4-EA94-67A1-94F7-77519E1DD7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35706" y="1714694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68A6C4-4C3D-1E0A-0DD4-9239A7BD2627}"/>
                </a:ext>
              </a:extLst>
            </p:cNvPr>
            <p:cNvGrpSpPr/>
            <p:nvPr userDrawn="1"/>
          </p:nvGrpSpPr>
          <p:grpSpPr>
            <a:xfrm>
              <a:off x="2100352" y="1157222"/>
              <a:ext cx="5274052" cy="342363"/>
              <a:chOff x="2000250" y="2170291"/>
              <a:chExt cx="5274052" cy="34236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0015DAA-6342-27D5-AD7B-A362B3648F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0250" y="2173741"/>
                <a:ext cx="338913" cy="33891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CF230A-0F48-C08C-A77B-5EB1BD9FA5D6}"/>
                  </a:ext>
                </a:extLst>
              </p:cNvPr>
              <p:cNvSpPr txBox="1"/>
              <p:nvPr userDrawn="1"/>
            </p:nvSpPr>
            <p:spPr>
              <a:xfrm>
                <a:off x="2447122" y="2170291"/>
                <a:ext cx="48271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600" b="1" i="0" u="none" kern="1200" dirty="0">
                    <a:solidFill>
                      <a:srgbClr val="243E73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www.linkedin.com/company/star-idaz-irc/</a:t>
                </a:r>
                <a:endParaRPr lang="en-GB" sz="1600" b="1" i="0" u="none" kern="1200" dirty="0">
                  <a:solidFill>
                    <a:srgbClr val="243E73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DE4D43-CFDC-A366-955C-A11A06AF8EC0}"/>
                </a:ext>
              </a:extLst>
            </p:cNvPr>
            <p:cNvGrpSpPr/>
            <p:nvPr userDrawn="1"/>
          </p:nvGrpSpPr>
          <p:grpSpPr>
            <a:xfrm>
              <a:off x="2100352" y="1589082"/>
              <a:ext cx="5274052" cy="339034"/>
              <a:chOff x="2000250" y="2602151"/>
              <a:chExt cx="5274052" cy="33903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29E7DA3-862B-DCA4-B071-C46DB3E3CC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0250" y="2602151"/>
                <a:ext cx="339034" cy="33903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8E5FAE-B420-2C9C-133F-9ED89C025D88}"/>
                  </a:ext>
                </a:extLst>
              </p:cNvPr>
              <p:cNvSpPr txBox="1"/>
              <p:nvPr userDrawn="1"/>
            </p:nvSpPr>
            <p:spPr>
              <a:xfrm>
                <a:off x="2447122" y="2602151"/>
                <a:ext cx="48271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600" b="1" i="0" u="none" kern="1200" dirty="0">
                    <a:solidFill>
                      <a:srgbClr val="243E73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twitter.com/StarIdaz</a:t>
                </a:r>
                <a:endParaRPr lang="en-GB" sz="1600" b="1" i="0" u="none" kern="1200" dirty="0">
                  <a:solidFill>
                    <a:srgbClr val="243E73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2A182-E786-D9AD-689B-AF61A9378C12}"/>
              </a:ext>
            </a:extLst>
          </p:cNvPr>
          <p:cNvGrpSpPr/>
          <p:nvPr userDrawn="1"/>
        </p:nvGrpSpPr>
        <p:grpSpPr>
          <a:xfrm>
            <a:off x="1930400" y="2087769"/>
            <a:ext cx="6400799" cy="1658940"/>
            <a:chOff x="1930400" y="2377498"/>
            <a:chExt cx="6400799" cy="1658940"/>
          </a:xfrm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E3BE5D0B-061F-9133-5E14-ABCF42A64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89054" y="2653157"/>
              <a:ext cx="361507" cy="36150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7F1423-3EC8-9DEF-6AE1-36DE57179D0C}"/>
                </a:ext>
              </a:extLst>
            </p:cNvPr>
            <p:cNvSpPr txBox="1"/>
            <p:nvPr userDrawn="1"/>
          </p:nvSpPr>
          <p:spPr>
            <a:xfrm>
              <a:off x="1930400" y="2377498"/>
              <a:ext cx="64007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sz="1200" b="0" i="0" u="none" strike="noStrike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Contact STAR-IDAZ IRC Secretariat (SIRCAH):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8A23CE-FEF0-AE11-7EC5-78A3C4C2B11B}"/>
                </a:ext>
              </a:extLst>
            </p:cNvPr>
            <p:cNvSpPr txBox="1"/>
            <p:nvPr userDrawn="1"/>
          </p:nvSpPr>
          <p:spPr>
            <a:xfrm>
              <a:off x="2547224" y="2736082"/>
              <a:ext cx="4827180" cy="1300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500"/>
                </a:spcAft>
              </a:pPr>
              <a:r>
                <a:rPr lang="en-GB" sz="1600" b="1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Madeline Newman 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(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Madeline.Newman@defra.gov.uk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 )</a:t>
              </a:r>
            </a:p>
            <a:p>
              <a:pPr algn="l">
                <a:spcAft>
                  <a:spcPts val="500"/>
                </a:spcAft>
              </a:pPr>
              <a:r>
                <a:rPr lang="en-GB" sz="1600" b="1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Johannes </a:t>
              </a:r>
              <a:r>
                <a:rPr lang="en-GB" sz="1600" b="1" i="0" u="none" strike="noStrike" kern="1200" dirty="0" err="1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Charlier</a:t>
              </a:r>
              <a:r>
                <a:rPr lang="en-GB" sz="1600" b="1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 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(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j.charlier@animalhealtheurope.eu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)</a:t>
              </a:r>
            </a:p>
            <a:p>
              <a:pPr algn="l">
                <a:spcAft>
                  <a:spcPts val="500"/>
                </a:spcAft>
              </a:pPr>
              <a:r>
                <a:rPr lang="en-GB" sz="1600" b="1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Mary O'Connor 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(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m.oconnor@cabi.org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)</a:t>
              </a:r>
            </a:p>
            <a:p>
              <a:pPr algn="l">
                <a:spcAft>
                  <a:spcPts val="500"/>
                </a:spcAft>
              </a:pPr>
              <a:r>
                <a:rPr lang="en-GB" sz="1600" b="1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Valeria Mariano 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</a:rPr>
                <a:t>(</a:t>
              </a:r>
              <a:r>
                <a:rPr lang="en-GB" sz="1600" b="0" i="0" u="none" strike="noStrike" kern="1200" dirty="0">
                  <a:solidFill>
                    <a:srgbClr val="172B4D"/>
                  </a:solidFill>
                  <a:effectLst/>
                  <a:latin typeface="-apple-system"/>
                  <a:ea typeface="+mn-ea"/>
                  <a:cs typeface="+mn-cs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v.mariano@woah.org</a:t>
              </a:r>
              <a:r>
                <a:rPr lang="en-GB" b="0" i="0" u="none" strike="noStrike" dirty="0">
                  <a:solidFill>
                    <a:srgbClr val="000000"/>
                  </a:solidFill>
                  <a:effectLst/>
                </a:rPr>
                <a:t>)</a:t>
              </a:r>
            </a:p>
          </p:txBody>
        </p:sp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332C5E97-CC97-FBF8-2BAB-A7C60A944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89054" y="2972469"/>
              <a:ext cx="361507" cy="361507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0A8A9949-1A19-AEAA-4D33-D87798200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89054" y="3292668"/>
              <a:ext cx="361507" cy="361507"/>
            </a:xfrm>
            <a:prstGeom prst="rect">
              <a:avLst/>
            </a:prstGeom>
          </p:spPr>
        </p:pic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E194C779-584E-5E17-C229-328D15AC82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89054" y="3607510"/>
              <a:ext cx="361507" cy="36150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CF62D7-AD74-66DE-21FD-6EFCBD055CE2}"/>
              </a:ext>
            </a:extLst>
          </p:cNvPr>
          <p:cNvSpPr/>
          <p:nvPr userDrawn="1"/>
        </p:nvSpPr>
        <p:spPr>
          <a:xfrm>
            <a:off x="0" y="4742121"/>
            <a:ext cx="7814930" cy="401379"/>
          </a:xfrm>
          <a:prstGeom prst="rect">
            <a:avLst/>
          </a:prstGeom>
          <a:solidFill>
            <a:srgbClr val="243E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41044F-CF0E-0F3B-CB42-ACCFA2C89234}"/>
              </a:ext>
            </a:extLst>
          </p:cNvPr>
          <p:cNvGrpSpPr/>
          <p:nvPr userDrawn="1"/>
        </p:nvGrpSpPr>
        <p:grpSpPr>
          <a:xfrm>
            <a:off x="-512691" y="8619"/>
            <a:ext cx="1770940" cy="5032487"/>
            <a:chOff x="-21153" y="-783242"/>
            <a:chExt cx="1770940" cy="670998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78BCB8D7-F1DB-6C55-522B-C4A57FEE4377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EA7F72A-E4F7-B7B1-AF2B-08952A209F87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974B8A80-C81A-FB74-A4E7-EA66CB74FDEF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BDC3C36-AB80-D142-7590-8BA3D3EB54C2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5A19DEFA-4917-A64D-5C5F-C488D3627CCD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37E1686-122D-1995-109F-815830D2CA7F}"/>
              </a:ext>
            </a:extLst>
          </p:cNvPr>
          <p:cNvPicPr>
            <a:picLocks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19" y="4742121"/>
            <a:ext cx="1025028" cy="385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9931A8-6357-B574-297A-F266C7779F59}"/>
              </a:ext>
            </a:extLst>
          </p:cNvPr>
          <p:cNvSpPr txBox="1"/>
          <p:nvPr userDrawn="1"/>
        </p:nvSpPr>
        <p:spPr>
          <a:xfrm>
            <a:off x="84646" y="4349192"/>
            <a:ext cx="11736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www.star-idaz.net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E70EA-6179-F482-3727-148DC43C3E26}"/>
              </a:ext>
            </a:extLst>
          </p:cNvPr>
          <p:cNvSpPr txBox="1"/>
          <p:nvPr userDrawn="1"/>
        </p:nvSpPr>
        <p:spPr>
          <a:xfrm>
            <a:off x="194087" y="3888683"/>
            <a:ext cx="915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3E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875162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F92BC7-10CA-CF2C-BC52-658FC0FABA70}"/>
              </a:ext>
            </a:extLst>
          </p:cNvPr>
          <p:cNvSpPr txBox="1"/>
          <p:nvPr userDrawn="1"/>
        </p:nvSpPr>
        <p:spPr>
          <a:xfrm>
            <a:off x="-15140" y="2651765"/>
            <a:ext cx="915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3E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B83E9-C471-9D47-93E9-8C9A317F31CE}"/>
              </a:ext>
            </a:extLst>
          </p:cNvPr>
          <p:cNvSpPr/>
          <p:nvPr userDrawn="1"/>
        </p:nvSpPr>
        <p:spPr>
          <a:xfrm>
            <a:off x="-15138" y="3487479"/>
            <a:ext cx="9159138" cy="1656021"/>
          </a:xfrm>
          <a:prstGeom prst="rect">
            <a:avLst/>
          </a:prstGeom>
          <a:solidFill>
            <a:srgbClr val="243E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2155-3A5C-E11D-486D-0E56A91015C8}"/>
              </a:ext>
            </a:extLst>
          </p:cNvPr>
          <p:cNvSpPr txBox="1"/>
          <p:nvPr userDrawn="1"/>
        </p:nvSpPr>
        <p:spPr>
          <a:xfrm>
            <a:off x="-15139" y="3973920"/>
            <a:ext cx="915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u="none" baseline="0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www.star-idaz.net/</a:t>
            </a:r>
            <a:endParaRPr lang="en-GB" altLang="en-US" sz="360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308634-D1FC-1D49-EC4B-8404F294325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526" y="125597"/>
            <a:ext cx="1828800" cy="687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3B30BE-56D7-0B1A-F1FE-1E896AA7E442}"/>
              </a:ext>
            </a:extLst>
          </p:cNvPr>
          <p:cNvGrpSpPr/>
          <p:nvPr userDrawn="1"/>
        </p:nvGrpSpPr>
        <p:grpSpPr>
          <a:xfrm>
            <a:off x="-512691" y="8619"/>
            <a:ext cx="1770940" cy="5032487"/>
            <a:chOff x="-21153" y="-783242"/>
            <a:chExt cx="1770940" cy="6709982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7FD078F-270B-F5DA-12E7-8F94C0BDC944}"/>
                </a:ext>
              </a:extLst>
            </p:cNvPr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55544D0-148A-69BF-20F6-AEC624E58968}"/>
                </a:ext>
              </a:extLst>
            </p:cNvPr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79DF755-AE95-F400-63A2-10F20F9980DB}"/>
                </a:ext>
              </a:extLst>
            </p:cNvPr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0A5FC6E0-08D4-B600-73B9-6F7EE59C7C46}"/>
                </a:ext>
              </a:extLst>
            </p:cNvPr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F4DEDAFD-1155-B749-6F1A-E36AECDA3781}"/>
                </a:ext>
              </a:extLst>
            </p:cNvPr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47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1560457"/>
            <a:ext cx="642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2516076"/>
            <a:ext cx="6426200" cy="206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12691" y="8619"/>
            <a:ext cx="1770940" cy="5032487"/>
            <a:chOff x="-21153" y="-783242"/>
            <a:chExt cx="1770940" cy="6709982"/>
          </a:xfrm>
        </p:grpSpPr>
        <p:sp>
          <p:nvSpPr>
            <p:cNvPr id="8" name="Hexagon 7"/>
            <p:cNvSpPr/>
            <p:nvPr/>
          </p:nvSpPr>
          <p:spPr>
            <a:xfrm rot="5400000">
              <a:off x="-217595" y="3270826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Hexagon 8"/>
            <p:cNvSpPr/>
            <p:nvPr/>
          </p:nvSpPr>
          <p:spPr>
            <a:xfrm rot="5400000">
              <a:off x="379745" y="1984950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-217595" y="699075"/>
              <a:ext cx="1566484" cy="1173600"/>
            </a:xfrm>
            <a:prstGeom prst="hexagon">
              <a:avLst/>
            </a:prstGeom>
            <a:solidFill>
              <a:srgbClr val="243E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379744" y="4556699"/>
              <a:ext cx="1566483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Hexagon 11"/>
            <p:cNvSpPr/>
            <p:nvPr/>
          </p:nvSpPr>
          <p:spPr>
            <a:xfrm rot="5400000">
              <a:off x="380586" y="-587642"/>
              <a:ext cx="1564800" cy="1173600"/>
            </a:xfrm>
            <a:prstGeom prst="hexagon">
              <a:avLst/>
            </a:prstGeom>
            <a:solidFill>
              <a:srgbClr val="008D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60" r:id="rId4"/>
    <p:sldLayoutId id="2147493468" r:id="rId5"/>
    <p:sldLayoutId id="2147493469" r:id="rId6"/>
    <p:sldLayoutId id="2147493470" r:id="rId7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vaccine.2022.03.05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-idaz.net/app/uploads/2022/03/ASFV-Report_draft_final_31-march-202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-idaz.net/app/uploads/2022/05/Animal-Influenza-Research-Review-25-April-202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-idaz.net/app/uploads/2022/09/Star-Idaz-State-ATA-Report-202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30CAF-035C-45C8-7862-E83F86450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75" y="1573619"/>
            <a:ext cx="6400800" cy="2296632"/>
          </a:xfrm>
        </p:spPr>
        <p:txBody>
          <a:bodyPr/>
          <a:lstStyle/>
          <a:p>
            <a:r>
              <a:rPr lang="en-US" dirty="0"/>
              <a:t>STAR-IDAZ IRC Update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550AE-CE29-A141-FAEC-B575E4165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1375" y="3700129"/>
            <a:ext cx="6400800" cy="775071"/>
          </a:xfrm>
        </p:spPr>
        <p:txBody>
          <a:bodyPr>
            <a:normAutofit/>
          </a:bodyPr>
          <a:lstStyle/>
          <a:p>
            <a:r>
              <a:rPr lang="en-US" dirty="0"/>
              <a:t>Maddy Newman </a:t>
            </a:r>
          </a:p>
          <a:p>
            <a:r>
              <a:rPr lang="en-US" dirty="0"/>
              <a:t>DISCONTOOLS PMB, 28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99869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143674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Vaccinology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4" y="786611"/>
            <a:ext cx="7084459" cy="40086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800" i="1" dirty="0">
                <a:solidFill>
                  <a:srgbClr val="ACCBF9">
                    <a:lumMod val="50000"/>
                  </a:srgb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Applications of platform technologies in veterinary vaccinology and the benefits for one health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algn="ct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+mj-lt"/>
              </a:rPr>
              <a:t>Gary Entrican (Roslin Institute) &amp; Michael Francis (</a:t>
            </a:r>
            <a:r>
              <a:rPr lang="en-GB" sz="1600" b="1" dirty="0" err="1">
                <a:solidFill>
                  <a:prstClr val="black"/>
                </a:solidFill>
                <a:latin typeface="+mj-lt"/>
              </a:rPr>
              <a:t>BioVacc</a:t>
            </a:r>
            <a:r>
              <a:rPr lang="en-GB" sz="1600" b="1" dirty="0">
                <a:solidFill>
                  <a:prstClr val="black"/>
                </a:solidFill>
                <a:latin typeface="+mj-lt"/>
              </a:rPr>
              <a:t>), May 2022</a:t>
            </a:r>
          </a:p>
          <a:p>
            <a:pPr marL="342900" indent="-34290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The importance of the animal-human interface in the history of vaccinology.</a:t>
            </a:r>
          </a:p>
          <a:p>
            <a:pPr marL="342900" indent="-34290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Online tools for the design and development of veterinary vaccines.</a:t>
            </a:r>
          </a:p>
          <a:p>
            <a:pPr marL="342900" indent="-34290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Landmark discoveries in veterinary vaccinology.</a:t>
            </a:r>
          </a:p>
          <a:p>
            <a:pPr marL="342900" indent="-34290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Platform technologies for accelerating veterinary vaccine development.</a:t>
            </a:r>
          </a:p>
          <a:p>
            <a:pPr marL="342900" indent="-34290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The One Health benefits of controlling animal diseases.</a:t>
            </a:r>
          </a:p>
          <a:p>
            <a:pPr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defRPr/>
            </a:pPr>
            <a:endParaRPr lang="en-GB" sz="1600" dirty="0">
              <a:solidFill>
                <a:prstClr val="black"/>
              </a:solidFill>
              <a:latin typeface="+mj-lt"/>
            </a:endParaRPr>
          </a:p>
          <a:p>
            <a:pPr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Next steps: Workshop to identify knowledge gaps needing to be addressed to move these platforms forward</a:t>
            </a:r>
          </a:p>
          <a:p>
            <a:pPr marL="285750" indent="-285750"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Involving experts and representatives from EVI, ZAPI, CEPI and IVVN </a:t>
            </a:r>
          </a:p>
          <a:p>
            <a:pPr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defRPr/>
            </a:pPr>
            <a:endParaRPr lang="en-GB" sz="1650" dirty="0">
              <a:solidFill>
                <a:prstClr val="black"/>
              </a:solidFill>
              <a:latin typeface="+mj-lt"/>
            </a:endParaRPr>
          </a:p>
          <a:p>
            <a:pPr defTabSz="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165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07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143674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One 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4" y="786611"/>
            <a:ext cx="7084459" cy="40086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New One Health Collaborative Working Group with</a:t>
            </a:r>
          </a:p>
          <a:p>
            <a:pPr algn="r"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dirty="0">
                <a:latin typeface="+mj-lt"/>
              </a:rPr>
              <a:t>Global Research Collaboration for Infectious Disease Preparedness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Objective of WG: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To strengthen the global One Health approach by encouraging collaboration, communication, and coordination across the sectors responsible for addressing infectious diseases and other health concerns at the huma-animal-environment interface.</a:t>
            </a: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+mj-lt"/>
              </a:rPr>
              <a:t>Outputs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: Report on ongoing and planned research addressing knowledge gaps, 	Report on priority One Health research needs including recommendations for 	coordinated funding for through gap analysis</a:t>
            </a:r>
          </a:p>
          <a:p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 co-chairs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representing animal, human and environmental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~25 members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inc. experts, researchers, funders from all relevant sectors, existing One Health networks</a:t>
            </a: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endParaRPr lang="en-KE" sz="1600" dirty="0">
              <a:latin typeface="+mj-lt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 </a:t>
            </a:r>
            <a:endParaRPr lang="en-GB" sz="165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48953-9635-4DF9-938E-678E00AD5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" t="11829" r="53143"/>
          <a:stretch/>
        </p:blipFill>
        <p:spPr>
          <a:xfrm>
            <a:off x="5747114" y="669652"/>
            <a:ext cx="2028462" cy="4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143674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Lumpy Skin Disease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5" y="2838893"/>
            <a:ext cx="7084459" cy="19031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50" dirty="0">
                <a:solidFill>
                  <a:prstClr val="black"/>
                </a:solidFill>
                <a:latin typeface="+mj-lt"/>
              </a:rPr>
              <a:t>Scientific Sessions on Phylogenetics, Transmission, Epidemiology and Vaccinology</a:t>
            </a:r>
          </a:p>
          <a:p>
            <a:r>
              <a:rPr lang="en-GB" sz="1650" dirty="0">
                <a:solidFill>
                  <a:prstClr val="black"/>
                </a:solidFill>
                <a:latin typeface="+mj-lt"/>
              </a:rPr>
              <a:t>Session on Decision making and lessons learnt following LSDV incursions – a policy makers perspective</a:t>
            </a:r>
          </a:p>
          <a:p>
            <a:endParaRPr lang="en-GB" sz="1650" dirty="0">
              <a:solidFill>
                <a:prstClr val="black"/>
              </a:solidFill>
              <a:latin typeface="+mj-lt"/>
            </a:endParaRPr>
          </a:p>
          <a:p>
            <a:r>
              <a:rPr lang="en-GB" sz="1650" dirty="0">
                <a:solidFill>
                  <a:prstClr val="black"/>
                </a:solidFill>
                <a:latin typeface="+mj-lt"/>
              </a:rPr>
              <a:t>Next steps: Engage group to set up pox virus Working Group and develop roadmaps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8AC35-A2B9-458F-8EDA-FC1A49671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62" y="674438"/>
            <a:ext cx="4487515" cy="20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9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143674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Mycoplasmas and CBPP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A3AAE3-EBDD-43BC-B163-A61E5A4B0FB4}"/>
              </a:ext>
            </a:extLst>
          </p:cNvPr>
          <p:cNvSpPr>
            <a:spLocks noGrp="1"/>
          </p:cNvSpPr>
          <p:nvPr/>
        </p:nvSpPr>
        <p:spPr>
          <a:xfrm>
            <a:off x="1368424" y="786611"/>
            <a:ext cx="7084459" cy="40086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Working with USDA ARS – funding award for CBPP</a:t>
            </a: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Commissioning review of recent research developments in Mycoplasmas</a:t>
            </a:r>
          </a:p>
          <a:p>
            <a:pPr marL="1028700" lvl="1" defTabSz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Input from researchers in the field</a:t>
            </a:r>
          </a:p>
          <a:p>
            <a:pPr marL="1028700" lvl="1" defTabSz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Similar to ASF and Influenza reviews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endParaRPr lang="en-KE" sz="1600" dirty="0">
              <a:latin typeface="+mj-lt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j-lt"/>
              </a:rPr>
              <a:t> CBPP gap analysis workshop in London, 26-28</a:t>
            </a:r>
            <a:r>
              <a:rPr lang="en-GB" sz="1800" baseline="30000" dirty="0">
                <a:solidFill>
                  <a:prstClr val="black"/>
                </a:solidFill>
                <a:latin typeface="+mj-lt"/>
              </a:rPr>
              <a:t>th</a:t>
            </a:r>
            <a:r>
              <a:rPr lang="en-GB" sz="1800" dirty="0">
                <a:solidFill>
                  <a:prstClr val="black"/>
                </a:solidFill>
                <a:latin typeface="+mj-lt"/>
              </a:rPr>
              <a:t> June</a:t>
            </a:r>
          </a:p>
          <a:p>
            <a:pPr marL="1028700" lvl="1" defTabSz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Survey circulated before to guide discussions </a:t>
            </a:r>
          </a:p>
          <a:p>
            <a:pPr marL="1028700" lvl="1" defTabSz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30 - 40 international experts and industry members</a:t>
            </a: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endParaRPr lang="en-GB" sz="1800" dirty="0">
              <a:solidFill>
                <a:prstClr val="black"/>
              </a:solidFill>
              <a:latin typeface="+mj-lt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endParaRPr lang="en-GB" sz="165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0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01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393" y="88662"/>
            <a:ext cx="5561215" cy="610985"/>
          </a:xfrm>
        </p:spPr>
        <p:txBody>
          <a:bodyPr>
            <a:normAutofit/>
          </a:bodyPr>
          <a:lstStyle/>
          <a:p>
            <a:pPr algn="ctr"/>
            <a:r>
              <a:rPr lang="en-GB" altLang="en-US" sz="2700" dirty="0">
                <a:cs typeface="Helvetica" panose="020B0604020202020204" pitchFamily="34" charset="0"/>
              </a:rPr>
              <a:t>IRC Objective and Deliverables</a:t>
            </a:r>
            <a:endParaRPr lang="en-GB" sz="2700" dirty="0"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771525"/>
            <a:ext cx="6300736" cy="3695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Objective: </a:t>
            </a: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 coordinate research at international level to contribute to new and improved animal health strategies for at least 30 priority diseases/infections/issues </a:t>
            </a:r>
          </a:p>
          <a:p>
            <a:pPr>
              <a:spcBef>
                <a:spcPts val="0"/>
              </a:spcBef>
              <a:defRPr/>
            </a:pPr>
            <a:endParaRPr lang="en-GB" alt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GB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Deliverables:</a:t>
            </a:r>
          </a:p>
          <a:p>
            <a:pPr marL="257168" indent="-257168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Candidate vaccines</a:t>
            </a:r>
          </a:p>
          <a:p>
            <a:pPr marL="257168" indent="-257168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Diagnostics</a:t>
            </a:r>
          </a:p>
          <a:p>
            <a:pPr marL="257168" indent="-257168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Therapeutics</a:t>
            </a:r>
          </a:p>
          <a:p>
            <a:pPr marL="257168" indent="-257168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Other animal health products and procedures</a:t>
            </a:r>
          </a:p>
          <a:p>
            <a:pPr marL="257168" indent="-257168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Key scientific information/tools to support risk analysis and disease control 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5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7429BAA-E68E-47DA-8D75-8023C3C1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" b="441"/>
          <a:stretch/>
        </p:blipFill>
        <p:spPr>
          <a:xfrm>
            <a:off x="359773" y="63798"/>
            <a:ext cx="7765818" cy="381602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71C8C4F9-F045-4B92-B1EE-8D791CCAF73B}"/>
              </a:ext>
            </a:extLst>
          </p:cNvPr>
          <p:cNvGrpSpPr/>
          <p:nvPr/>
        </p:nvGrpSpPr>
        <p:grpSpPr>
          <a:xfrm>
            <a:off x="7377747" y="2430845"/>
            <a:ext cx="1980496" cy="1627909"/>
            <a:chOff x="4555382" y="1118472"/>
            <a:chExt cx="2544733" cy="2317158"/>
          </a:xfrm>
        </p:grpSpPr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93DBAA5C-6491-4C3D-A7F6-182F3031AD25}"/>
                </a:ext>
              </a:extLst>
            </p:cNvPr>
            <p:cNvSpPr txBox="1"/>
            <p:nvPr/>
          </p:nvSpPr>
          <p:spPr>
            <a:xfrm>
              <a:off x="5132853" y="1118472"/>
              <a:ext cx="790186" cy="70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26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2DB06799-367E-4FAE-B49C-76841335726D}"/>
                </a:ext>
              </a:extLst>
            </p:cNvPr>
            <p:cNvSpPr txBox="1"/>
            <p:nvPr/>
          </p:nvSpPr>
          <p:spPr>
            <a:xfrm>
              <a:off x="5702402" y="1170385"/>
              <a:ext cx="1381540" cy="61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Partner</a:t>
              </a:r>
              <a:b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organisations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5DB8C5F-D4B9-4046-B9F4-1DD38019DEC7}"/>
                </a:ext>
              </a:extLst>
            </p:cNvPr>
            <p:cNvSpPr txBox="1"/>
            <p:nvPr/>
          </p:nvSpPr>
          <p:spPr>
            <a:xfrm>
              <a:off x="5138293" y="1661918"/>
              <a:ext cx="790186" cy="70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26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A9AF7079-9D34-484E-BB86-706C396D7F72}"/>
                </a:ext>
              </a:extLst>
            </p:cNvPr>
            <p:cNvSpPr txBox="1"/>
            <p:nvPr/>
          </p:nvSpPr>
          <p:spPr>
            <a:xfrm>
              <a:off x="5712564" y="1693632"/>
              <a:ext cx="1063467" cy="61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Member countries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8BA2B17C-F8C7-473A-B37F-9E20D59A28E1}"/>
                </a:ext>
              </a:extLst>
            </p:cNvPr>
            <p:cNvSpPr txBox="1"/>
            <p:nvPr/>
          </p:nvSpPr>
          <p:spPr>
            <a:xfrm>
              <a:off x="5140304" y="2202798"/>
              <a:ext cx="809863" cy="70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26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9A152143-A5FC-4951-86F1-4ED927C2BE17}"/>
                </a:ext>
              </a:extLst>
            </p:cNvPr>
            <p:cNvSpPr txBox="1"/>
            <p:nvPr/>
          </p:nvSpPr>
          <p:spPr>
            <a:xfrm>
              <a:off x="5717482" y="2246609"/>
              <a:ext cx="1366458" cy="61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Associated</a:t>
              </a:r>
            </a:p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countries</a:t>
              </a: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E6359DB9-5B42-4BCA-8751-27B43A17AA6A}"/>
                </a:ext>
              </a:extLst>
            </p:cNvPr>
            <p:cNvSpPr txBox="1"/>
            <p:nvPr/>
          </p:nvSpPr>
          <p:spPr>
            <a:xfrm>
              <a:off x="4555382" y="2734689"/>
              <a:ext cx="1270539" cy="70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26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$2.5B</a:t>
              </a: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4166CB7B-257C-4FF3-8A73-84C853DF0C5A}"/>
                </a:ext>
              </a:extLst>
            </p:cNvPr>
            <p:cNvSpPr txBox="1"/>
            <p:nvPr/>
          </p:nvSpPr>
          <p:spPr>
            <a:xfrm>
              <a:off x="5733924" y="2764653"/>
              <a:ext cx="1366191" cy="61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</a:p>
            <a:p>
              <a:pPr defTabSz="514350">
                <a:defRPr/>
              </a:pPr>
              <a:r>
                <a:rPr lang="en-US" sz="1100" b="1" dirty="0">
                  <a:solidFill>
                    <a:srgbClr val="095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investment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98AD2E-CA86-49FB-ABF9-B6423652049D}"/>
              </a:ext>
            </a:extLst>
          </p:cNvPr>
          <p:cNvGrpSpPr/>
          <p:nvPr/>
        </p:nvGrpSpPr>
        <p:grpSpPr>
          <a:xfrm>
            <a:off x="1368425" y="4125880"/>
            <a:ext cx="1626521" cy="589710"/>
            <a:chOff x="1204416" y="3868138"/>
            <a:chExt cx="1626521" cy="58971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6E777E8-942D-4659-A3E7-3882B9419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37" t="51611" r="50294" b="9656"/>
            <a:stretch/>
          </p:blipFill>
          <p:spPr>
            <a:xfrm>
              <a:off x="1242163" y="4163603"/>
              <a:ext cx="892300" cy="244404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8E130E5-A45A-4D41-81C8-623D6F32F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844" b="53201"/>
            <a:stretch/>
          </p:blipFill>
          <p:spPr>
            <a:xfrm>
              <a:off x="1204416" y="3894572"/>
              <a:ext cx="862453" cy="28541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0B25622-B523-466E-B7CB-F8641B6A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0587" y="4142353"/>
              <a:ext cx="297206" cy="315495"/>
            </a:xfrm>
            <a:prstGeom prst="rect">
              <a:avLst/>
            </a:prstGeom>
          </p:spPr>
        </p:pic>
        <p:pic>
          <p:nvPicPr>
            <p:cNvPr id="28" name="Picture 31">
              <a:extLst>
                <a:ext uri="{FF2B5EF4-FFF2-40B4-BE49-F238E27FC236}">
                  <a16:creationId xmlns:a16="http://schemas.microsoft.com/office/drawing/2014/main" id="{6E41C92D-B5DB-43FA-B9DC-006632D74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891" t="84440" r="75951"/>
            <a:stretch/>
          </p:blipFill>
          <p:spPr>
            <a:xfrm>
              <a:off x="2510323" y="3868138"/>
              <a:ext cx="320614" cy="260711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E1B21B3-7C55-4538-AD8E-9F070A871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87125" b="2441"/>
            <a:stretch/>
          </p:blipFill>
          <p:spPr>
            <a:xfrm>
              <a:off x="2571512" y="4163140"/>
              <a:ext cx="227830" cy="260711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C146EFFB-20AD-44A9-A043-D16E8874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87020" y="3908611"/>
              <a:ext cx="220238" cy="22023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3A47B5-5CD3-4823-9E1A-A51BCF2E2545}"/>
              </a:ext>
            </a:extLst>
          </p:cNvPr>
          <p:cNvGrpSpPr/>
          <p:nvPr/>
        </p:nvGrpSpPr>
        <p:grpSpPr>
          <a:xfrm>
            <a:off x="2973240" y="4058754"/>
            <a:ext cx="4688683" cy="633515"/>
            <a:chOff x="1587501" y="5731753"/>
            <a:chExt cx="8335436" cy="112624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5489BBE-4B3C-441B-BC78-C06B545A9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70" r="3781"/>
            <a:stretch/>
          </p:blipFill>
          <p:spPr>
            <a:xfrm>
              <a:off x="1587501" y="5731754"/>
              <a:ext cx="1483501" cy="1121761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112C3E9-BB09-4F72-9593-937FA990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53177" y="5731753"/>
              <a:ext cx="3430313" cy="112176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9DD2FE-2E6F-43C3-A47B-740505545FE6}"/>
                </a:ext>
              </a:extLst>
            </p:cNvPr>
            <p:cNvGrpSpPr/>
            <p:nvPr/>
          </p:nvGrpSpPr>
          <p:grpSpPr>
            <a:xfrm>
              <a:off x="6452018" y="5833711"/>
              <a:ext cx="3470919" cy="1024291"/>
              <a:chOff x="6452018" y="5833711"/>
              <a:chExt cx="3470919" cy="1024291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E9EA8B14-3947-4C92-80D2-346284CED0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52043"/>
              <a:stretch/>
            </p:blipFill>
            <p:spPr>
              <a:xfrm>
                <a:off x="8211608" y="5833785"/>
                <a:ext cx="1711329" cy="1024217"/>
              </a:xfrm>
              <a:prstGeom prst="rect">
                <a:avLst/>
              </a:prstGeom>
            </p:spPr>
          </p:pic>
          <p:pic>
            <p:nvPicPr>
              <p:cNvPr id="30" name="Immagine 12">
                <a:extLst>
                  <a:ext uri="{FF2B5EF4-FFF2-40B4-BE49-F238E27FC236}">
                    <a16:creationId xmlns:a16="http://schemas.microsoft.com/office/drawing/2014/main" id="{E0227273-2001-46DC-B3FC-5B05542BFA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6387" t="57578" r="47757"/>
              <a:stretch/>
            </p:blipFill>
            <p:spPr>
              <a:xfrm>
                <a:off x="7390252" y="6382584"/>
                <a:ext cx="922681" cy="434495"/>
              </a:xfrm>
              <a:prstGeom prst="rect">
                <a:avLst/>
              </a:prstGeom>
            </p:spPr>
          </p:pic>
          <p:pic>
            <p:nvPicPr>
              <p:cNvPr id="31" name="Immagine 12">
                <a:extLst>
                  <a:ext uri="{FF2B5EF4-FFF2-40B4-BE49-F238E27FC236}">
                    <a16:creationId xmlns:a16="http://schemas.microsoft.com/office/drawing/2014/main" id="{BF9334D8-B944-4E1C-B637-AB1EEA3B1C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72163"/>
              <a:stretch/>
            </p:blipFill>
            <p:spPr>
              <a:xfrm>
                <a:off x="6452018" y="5833711"/>
                <a:ext cx="993353" cy="1024217"/>
              </a:xfrm>
              <a:prstGeom prst="rect">
                <a:avLst/>
              </a:prstGeom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805F56A6-58FB-4B8D-B06F-50AECF2F2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0623" y="6042801"/>
                <a:ext cx="720985" cy="184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6675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EC1DA9-6BAF-44D6-A1BA-7BD510455022}"/>
              </a:ext>
            </a:extLst>
          </p:cNvPr>
          <p:cNvGrpSpPr/>
          <p:nvPr/>
        </p:nvGrpSpPr>
        <p:grpSpPr>
          <a:xfrm>
            <a:off x="2410933" y="127590"/>
            <a:ext cx="4638454" cy="4408994"/>
            <a:chOff x="2374474" y="949979"/>
            <a:chExt cx="5937813" cy="5602147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2374474" y="2759928"/>
              <a:ext cx="1708648" cy="74151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en-GB" sz="1238" b="1">
                  <a:solidFill>
                    <a:prstClr val="white"/>
                  </a:solidFill>
                  <a:latin typeface="Calibri"/>
                </a:rPr>
                <a:t>SIRCAH (Secretariat)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115909" y="2808347"/>
              <a:ext cx="2817819" cy="5101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en-GB" sz="1238" b="1">
                  <a:solidFill>
                    <a:prstClr val="white"/>
                  </a:solidFill>
                  <a:latin typeface="Calibri"/>
                </a:rPr>
                <a:t>Scientific Committee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393857" y="3710635"/>
              <a:ext cx="2043198" cy="3303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en-GB" sz="1238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Working Groups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EE1C783-7238-41BC-90E3-99F88782771F}"/>
                </a:ext>
              </a:extLst>
            </p:cNvPr>
            <p:cNvGrpSpPr/>
            <p:nvPr/>
          </p:nvGrpSpPr>
          <p:grpSpPr>
            <a:xfrm>
              <a:off x="2525325" y="4111130"/>
              <a:ext cx="5786962" cy="2440996"/>
              <a:chOff x="2465975" y="4147995"/>
              <a:chExt cx="6158749" cy="2448497"/>
            </a:xfrm>
            <a:solidFill>
              <a:srgbClr val="00B0F0"/>
            </a:solidFill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7184722" y="5160709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Influenza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4038892" y="5163325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Foresight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5611807" y="5164645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Helminths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2465975" y="5164645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200" b="1">
                    <a:solidFill>
                      <a:prstClr val="white"/>
                    </a:solidFill>
                    <a:latin typeface="Cambria"/>
                  </a:rPr>
                  <a:t>FMD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4038891" y="4150399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900" b="1">
                    <a:solidFill>
                      <a:prstClr val="white"/>
                    </a:solidFill>
                    <a:latin typeface="Cambria"/>
                  </a:rPr>
                  <a:t>AMR and ATA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2465977" y="465752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Brucellosis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5611805" y="4150399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750" b="1">
                    <a:solidFill>
                      <a:prstClr val="white"/>
                    </a:solidFill>
                    <a:latin typeface="Cambria"/>
                  </a:rPr>
                  <a:t>Animal genetics/genomics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184720" y="4147995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788" b="1">
                    <a:solidFill>
                      <a:prstClr val="white"/>
                    </a:solidFill>
                    <a:latin typeface="Cambria"/>
                  </a:rPr>
                  <a:t>Bovine Tuberculosis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4038892" y="465686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900" b="1">
                    <a:solidFill>
                      <a:prstClr val="white"/>
                    </a:solidFill>
                    <a:latin typeface="Cambria"/>
                  </a:rPr>
                  <a:t>Coronaviruses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5611807" y="465752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Diagnostics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184721" y="465435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825" b="1">
                    <a:solidFill>
                      <a:prstClr val="white"/>
                    </a:solidFill>
                    <a:latin typeface="Cambria"/>
                  </a:rPr>
                  <a:t>Emerging Issues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2465975" y="4150399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200" b="1">
                    <a:solidFill>
                      <a:prstClr val="white"/>
                    </a:solidFill>
                    <a:latin typeface="Cambria"/>
                  </a:rPr>
                  <a:t>ASF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2465975" y="5671768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Mastitis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 bwMode="auto">
              <a:xfrm>
                <a:off x="4038892" y="5669788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Mycoplasmas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5611807" y="5671768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One Health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7184723" y="5667066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200" b="1">
                    <a:solidFill>
                      <a:prstClr val="white"/>
                    </a:solidFill>
                    <a:latin typeface="Cambria"/>
                  </a:rPr>
                  <a:t>PRRSV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2465975" y="617889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713" b="1">
                    <a:solidFill>
                      <a:prstClr val="white"/>
                    </a:solidFill>
                    <a:latin typeface="Cambria"/>
                  </a:rPr>
                  <a:t>Porcine Respiratory Disease Complex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4038891" y="6176250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050" b="1">
                    <a:solidFill>
                      <a:prstClr val="white"/>
                    </a:solidFill>
                    <a:latin typeface="Cambria"/>
                  </a:rPr>
                  <a:t>Vaccinology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5611807" y="6178892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713" b="1">
                    <a:solidFill>
                      <a:prstClr val="white"/>
                    </a:solidFill>
                    <a:latin typeface="Cambria"/>
                  </a:rPr>
                  <a:t>Vector transmission and control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7184723" y="6173424"/>
                <a:ext cx="1440001" cy="417600"/>
              </a:xfrm>
              <a:prstGeom prst="round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r>
                  <a:rPr lang="en-GB" sz="1350" b="1">
                    <a:solidFill>
                      <a:prstClr val="white"/>
                    </a:solidFill>
                    <a:latin typeface="Cambria"/>
                  </a:rPr>
                  <a:t>?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 bwMode="auto">
            <a:xfrm>
              <a:off x="2543566" y="949979"/>
              <a:ext cx="5144689" cy="13394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125" b="1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850700" y="1720909"/>
              <a:ext cx="4475751" cy="4875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defTabSz="342900">
                <a:defRPr/>
              </a:pPr>
              <a:r>
                <a:rPr lang="en-GB" sz="1238" b="1">
                  <a:solidFill>
                    <a:prstClr val="white"/>
                  </a:solidFill>
                  <a:latin typeface="Calibri"/>
                </a:rPr>
                <a:t>IRC Executive Committee</a:t>
              </a:r>
            </a:p>
          </p:txBody>
        </p:sp>
        <p:sp>
          <p:nvSpPr>
            <p:cNvPr id="19" name="TextBox 47"/>
            <p:cNvSpPr txBox="1">
              <a:spLocks noChangeArrowheads="1"/>
            </p:cNvSpPr>
            <p:nvPr/>
          </p:nvSpPr>
          <p:spPr bwMode="auto">
            <a:xfrm>
              <a:off x="3189825" y="999348"/>
              <a:ext cx="365930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  <a:defRPr/>
              </a:pPr>
              <a:r>
                <a:rPr lang="en-GB" altLang="en-US" sz="1350" b="1">
                  <a:solidFill>
                    <a:prstClr val="white"/>
                  </a:solidFill>
                </a:rPr>
                <a:t>STAR-IDAZ  IRC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850701" y="1450147"/>
              <a:ext cx="1088489" cy="3660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013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941643" y="1448528"/>
              <a:ext cx="1137788" cy="3660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013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079431" y="1448528"/>
              <a:ext cx="1159478" cy="3660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013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239934" y="1441923"/>
              <a:ext cx="1086516" cy="36602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013">
                <a:solidFill>
                  <a:prstClr val="white"/>
                </a:solidFill>
                <a:latin typeface="Cambria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2688045" y="1460618"/>
              <a:ext cx="4959332" cy="33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defRPr/>
              </a:pPr>
              <a:r>
                <a:rPr lang="en-GB" sz="1050" b="1" spc="56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Networks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411ED40-57EA-44E8-904E-666A27DB574F}"/>
                </a:ext>
              </a:extLst>
            </p:cNvPr>
            <p:cNvCxnSpPr>
              <a:cxnSpLocks/>
            </p:cNvCxnSpPr>
            <p:nvPr/>
          </p:nvCxnSpPr>
          <p:spPr>
            <a:xfrm>
              <a:off x="6533027" y="2303824"/>
              <a:ext cx="0" cy="456105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0E63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8E268BC-7E8F-4E29-A7FA-788700ADD4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3123" y="2338761"/>
              <a:ext cx="421092" cy="447051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0E63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9B56599-CEF1-44E0-B4E8-DB0829EE7B4A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4083122" y="3455550"/>
              <a:ext cx="310736" cy="420286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0E63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C075691-E316-4D14-9DD9-C7D65F5AF3D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277" y="3333374"/>
              <a:ext cx="0" cy="462648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0E63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782BA9-4EEA-43C9-94B5-2F4C4DCFB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9132" y="3098632"/>
              <a:ext cx="980977" cy="21289"/>
            </a:xfrm>
            <a:prstGeom prst="straightConnector1">
              <a:avLst/>
            </a:prstGeom>
            <a:solidFill>
              <a:schemeClr val="bg1"/>
            </a:solidFill>
            <a:ln w="57150">
              <a:solidFill>
                <a:srgbClr val="0E63A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7" descr="File:Centre for Biosciences and Agriculture International Logo.svg">
            <a:extLst>
              <a:ext uri="{FF2B5EF4-FFF2-40B4-BE49-F238E27FC236}">
                <a16:creationId xmlns:a16="http://schemas.microsoft.com/office/drawing/2014/main" id="{61488C6F-107C-4F84-BB10-CCCEDC1A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9585" r="22070" b="32739"/>
          <a:stretch/>
        </p:blipFill>
        <p:spPr bwMode="auto">
          <a:xfrm>
            <a:off x="1126509" y="1862413"/>
            <a:ext cx="1120369" cy="2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79BA0F69-D53D-42C7-B28D-D0B09F5E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39" y="1152570"/>
            <a:ext cx="849429" cy="3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0312505-B29D-4F67-9916-F6F1E969F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787" y="2149228"/>
            <a:ext cx="1261142" cy="324113"/>
          </a:xfrm>
          <a:prstGeom prst="rect">
            <a:avLst/>
          </a:prstGeom>
        </p:spPr>
      </p:pic>
      <p:pic>
        <p:nvPicPr>
          <p:cNvPr id="1026" name="Picture 2" descr="Biotechnology and Biological Sciences Research Council">
            <a:extLst>
              <a:ext uri="{FF2B5EF4-FFF2-40B4-BE49-F238E27FC236}">
                <a16:creationId xmlns:a16="http://schemas.microsoft.com/office/drawing/2014/main" id="{039A01BE-1F60-4494-A809-EB738A3F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17" y="1035131"/>
            <a:ext cx="566114" cy="4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FB0779-A148-4942-AEFC-EE779376B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041" y="1491559"/>
            <a:ext cx="1004850" cy="4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0B67-14ED-4F36-99AF-DC000209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89" y="109046"/>
            <a:ext cx="5766022" cy="985184"/>
          </a:xfrm>
        </p:spPr>
        <p:txBody>
          <a:bodyPr>
            <a:normAutofit/>
          </a:bodyPr>
          <a:lstStyle/>
          <a:p>
            <a:r>
              <a:rPr lang="en-GB" sz="2700" dirty="0"/>
              <a:t>SIRCAH2: Support for the International Research Consortium on Animal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3C61-A06D-49A8-BD62-F30CDD15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425" y="1246728"/>
            <a:ext cx="7116356" cy="3406915"/>
          </a:xfrm>
        </p:spPr>
        <p:txBody>
          <a:bodyPr>
            <a:noAutofit/>
          </a:bodyPr>
          <a:lstStyle/>
          <a:p>
            <a:pPr algn="ctr"/>
            <a:r>
              <a:rPr lang="en-GB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HORIZON-CL6-2022-FARM2FORK-01-16: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Support for international research on infectious animal diseases</a:t>
            </a:r>
          </a:p>
          <a:p>
            <a:endParaRPr lang="en-GB" sz="1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SIRCAH2 start date: 1 October 2022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Length: 4.5 years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Partners: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Kreavet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(Coordinator), WOAH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Associated Partners: Defra, CABI, UKRI BBSRC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- Funding through the UKRI Horizon Europe Guarantee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Technical lead: Johannes Charlier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91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64792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African Swine Fever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5" y="771525"/>
            <a:ext cx="7137622" cy="16314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STAR-IDAZ IRC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  <a:hlinkClick r:id="rId3"/>
              </a:rPr>
              <a:t>African Swine Fever Research Review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published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in April 2022</a:t>
            </a:r>
          </a:p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STAR-IDAZ supported the GARA Scientific Meeting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Dominican Republic on 24-26 May 2022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Review fed into scientific sessions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33BCC-E081-45A6-B974-18220E1FC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5" b="7419"/>
          <a:stretch/>
        </p:blipFill>
        <p:spPr>
          <a:xfrm>
            <a:off x="6497650" y="1288406"/>
            <a:ext cx="2443464" cy="31985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5265C7-67C6-4403-A8B2-203B4B889A9A}"/>
              </a:ext>
            </a:extLst>
          </p:cNvPr>
          <p:cNvSpPr>
            <a:spLocks noGrp="1"/>
          </p:cNvSpPr>
          <p:nvPr/>
        </p:nvSpPr>
        <p:spPr>
          <a:xfrm>
            <a:off x="1368425" y="771525"/>
            <a:ext cx="7137622" cy="38586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STAR-IDAZ IRC </a:t>
            </a:r>
            <a:r>
              <a:rPr lang="en-GB" sz="1800" dirty="0">
                <a:solidFill>
                  <a:schemeClr val="bg2">
                    <a:lumMod val="9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African Swine Fever Research Review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published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in April 2022</a:t>
            </a:r>
          </a:p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STAR-IDAZ supported the GARA Scientific Meeting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Dominican Republic on 24-26 May 2022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Review fed into scientific sessions</a:t>
            </a:r>
          </a:p>
          <a:p>
            <a:endParaRPr lang="en-GB" sz="60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Day 1: Sessions on Epidemiology and Virology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Day 2: Sessions on Pathogenesis and Immunology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Day 3: Sessions on Diagnostics and Vaccines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Day 4: Supplementary Workshop: Regional </a:t>
            </a:r>
            <a:b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    coordination 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Next step: Update roadmaps</a:t>
            </a: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9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350" y="71529"/>
            <a:ext cx="3851300" cy="64293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Influenza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4" y="760320"/>
            <a:ext cx="7052561" cy="1234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IRC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Influenza Research Review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published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in June 2021, with USDA ARS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Animal Influenza Gap Analysis and Countermeasures Assessment Workshop at NADC in Ames, Iowa, 14-15 June 2022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174844-60CE-4175-92C3-82DD01B081A3}"/>
              </a:ext>
            </a:extLst>
          </p:cNvPr>
          <p:cNvSpPr>
            <a:spLocks noGrp="1"/>
          </p:cNvSpPr>
          <p:nvPr/>
        </p:nvSpPr>
        <p:spPr>
          <a:xfrm>
            <a:off x="1368425" y="1707570"/>
            <a:ext cx="4543277" cy="26756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65 international experts and industry representatives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Plenary session followed by breakout sessions</a:t>
            </a:r>
          </a:p>
          <a:p>
            <a:pPr marL="842963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Knowledge gaps: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Virology, Pathogenesis, Immunology, Epidemiology, Surveillance</a:t>
            </a:r>
          </a:p>
          <a:p>
            <a:pPr marL="842963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Gaps in available Countermeasures: 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Vaccines, Diagnostics, Outbreak response </a:t>
            </a:r>
          </a:p>
          <a:p>
            <a:pPr marL="842963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Zoonosis</a:t>
            </a:r>
          </a:p>
          <a:p>
            <a:pPr marL="842963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Obstacles to Prevention and Control </a:t>
            </a: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7D9BF9-5D60-412E-8492-189D2D5DFC27}"/>
              </a:ext>
            </a:extLst>
          </p:cNvPr>
          <p:cNvSpPr>
            <a:spLocks noGrp="1"/>
          </p:cNvSpPr>
          <p:nvPr/>
        </p:nvSpPr>
        <p:spPr>
          <a:xfrm>
            <a:off x="1368424" y="4383180"/>
            <a:ext cx="7052561" cy="6174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Next step: Develop roadmaps for vaccine, diagnostic and control strategies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937EF-2510-4750-A92B-15B9A1660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805" y="2041073"/>
            <a:ext cx="3595195" cy="19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6359" y="56814"/>
            <a:ext cx="6124355" cy="70800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AMR and Alternatives to Antibiotics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CBB4DA-B572-4A40-9433-EC5B0153B410}"/>
              </a:ext>
            </a:extLst>
          </p:cNvPr>
          <p:cNvSpPr txBox="1">
            <a:spLocks/>
          </p:cNvSpPr>
          <p:nvPr/>
        </p:nvSpPr>
        <p:spPr>
          <a:xfrm>
            <a:off x="1447986" y="757715"/>
            <a:ext cx="6941101" cy="1321573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n-GB" sz="1500" dirty="0">
                <a:latin typeface="+mj-lt"/>
                <a:cs typeface="Arial" panose="020B0604020202020204" pitchFamily="34" charset="0"/>
              </a:rPr>
              <a:t>To </a:t>
            </a:r>
            <a:r>
              <a:rPr lang="en-GB" sz="1500" b="1" dirty="0">
                <a:latin typeface="+mj-lt"/>
                <a:cs typeface="Arial" panose="020B0604020202020204" pitchFamily="34" charset="0"/>
              </a:rPr>
              <a:t>develop alternative to antibiotics </a:t>
            </a:r>
            <a:r>
              <a:rPr lang="en-GB" sz="1500" dirty="0">
                <a:latin typeface="+mj-lt"/>
                <a:cs typeface="Arial" panose="020B0604020202020204" pitchFamily="34" charset="0"/>
              </a:rPr>
              <a:t>and to reduce/rationalise the use of medically important antimicrobials in livestock as to safeguard their effectiveness, decreasing the level and the development of AMR in livestock, while maintaining/enhancing production levels, and controlling the occurrence of disease </a:t>
            </a:r>
            <a:r>
              <a:rPr lang="en-GB" sz="1500" b="1" dirty="0">
                <a:latin typeface="+mj-lt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1F3C8D-0FDC-496F-BDBE-34726D79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425" y="2194634"/>
            <a:ext cx="7190784" cy="2598330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Research gap focus: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Research needs to identify alternatives to antibiotics acting directly on the pathogen, including establishing their mode of action (focus on </a:t>
            </a:r>
            <a:r>
              <a:rPr lang="en-GB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phages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Research needs to identify agents/compounds for their ability to enhance the hosts resistance to disease, including establishing their mode of action (focus on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immunomodulators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Research needs to establishing how antibiotics work as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growth promoters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Research needs relating to the role of the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microbiome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  maintenance of health</a:t>
            </a:r>
          </a:p>
        </p:txBody>
      </p:sp>
    </p:spTree>
    <p:extLst>
      <p:ext uri="{BB962C8B-B14F-4D97-AF65-F5344CB8AC3E}">
        <p14:creationId xmlns:p14="http://schemas.microsoft.com/office/powerpoint/2010/main" val="2323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"/>
    </mc:Choice>
    <mc:Fallback xmlns="">
      <p:transition spd="slow" advTm="41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60" y="89887"/>
            <a:ext cx="5190280" cy="781442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AMR &amp; Alternatives to Antibiotics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F7B10-EA78-4C02-B4FA-CE884AB892BF}"/>
              </a:ext>
            </a:extLst>
          </p:cNvPr>
          <p:cNvSpPr>
            <a:spLocks noGrp="1"/>
          </p:cNvSpPr>
          <p:nvPr/>
        </p:nvSpPr>
        <p:spPr>
          <a:xfrm>
            <a:off x="1368425" y="871329"/>
            <a:ext cx="7041928" cy="34667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1950" dirty="0">
                <a:solidFill>
                  <a:schemeClr val="tx1"/>
                </a:solidFill>
                <a:latin typeface="+mj-lt"/>
              </a:rPr>
              <a:t>STAR-IDAZ IRC </a:t>
            </a:r>
            <a:r>
              <a:rPr lang="en-GB" sz="1950" dirty="0">
                <a:solidFill>
                  <a:schemeClr val="bg2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Roadmap Development for Alternatives to Antibiotics report</a:t>
            </a:r>
            <a:r>
              <a:rPr lang="en-GB" sz="19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950" dirty="0">
                <a:solidFill>
                  <a:schemeClr val="tx1"/>
                </a:solidFill>
                <a:latin typeface="+mj-lt"/>
              </a:rPr>
              <a:t>published September 2022, includes:</a:t>
            </a:r>
            <a:endParaRPr lang="en-GB" altLang="en-US" sz="195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1950" dirty="0">
                <a:solidFill>
                  <a:schemeClr val="tx1"/>
                </a:solidFill>
                <a:latin typeface="+mj-lt"/>
              </a:rPr>
              <a:t>Summary of gap analysis activities</a:t>
            </a:r>
          </a:p>
          <a:p>
            <a:pPr marL="90011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7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GB" altLang="en-US" sz="1700" baseline="30000" dirty="0">
                <a:solidFill>
                  <a:schemeClr val="tx1"/>
                </a:solidFill>
                <a:latin typeface="+mj-lt"/>
              </a:rPr>
              <a:t>rd</a:t>
            </a:r>
            <a:r>
              <a:rPr lang="en-GB" altLang="en-US" sz="1700" dirty="0">
                <a:solidFill>
                  <a:schemeClr val="tx1"/>
                </a:solidFill>
                <a:latin typeface="+mj-lt"/>
              </a:rPr>
              <a:t> International Symposium on ATA in Thailand, December 2019</a:t>
            </a:r>
          </a:p>
          <a:p>
            <a:pPr marL="90011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700" dirty="0">
                <a:solidFill>
                  <a:schemeClr val="tx1"/>
                </a:solidFill>
                <a:latin typeface="+mj-lt"/>
              </a:rPr>
              <a:t>STAR-IDAZ gap analysis workshops, October 2020</a:t>
            </a:r>
          </a:p>
          <a:p>
            <a:pPr marL="90011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700" dirty="0">
                <a:solidFill>
                  <a:schemeClr val="tx1"/>
                </a:solidFill>
                <a:latin typeface="+mj-lt"/>
              </a:rPr>
              <a:t>STAR-IDAZ roadmap and market/regulatory challenges workshops, October 2021</a:t>
            </a:r>
          </a:p>
          <a:p>
            <a:pPr marL="342900" indent="-34290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1950" dirty="0">
                <a:solidFill>
                  <a:schemeClr val="tx1"/>
                </a:solidFill>
                <a:latin typeface="+mj-lt"/>
              </a:rPr>
              <a:t>Research Roadmaps on phage technologies, immunomodulators, and manipulation of the microbiome</a:t>
            </a:r>
          </a:p>
          <a:p>
            <a:pPr marL="90011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sz="1650" dirty="0">
              <a:solidFill>
                <a:schemeClr val="tx1"/>
              </a:solidFill>
              <a:latin typeface="+mj-lt"/>
            </a:endParaRPr>
          </a:p>
          <a:p>
            <a:pPr marL="90011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sz="1650" dirty="0">
              <a:solidFill>
                <a:schemeClr val="tx1"/>
              </a:solidFill>
              <a:latin typeface="+mj-lt"/>
            </a:endParaRPr>
          </a:p>
          <a:p>
            <a:endParaRPr lang="en-GB" sz="1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750A902-7E50-614C-889B-C14A02E97D29}">
  <we:reference id="wa200000729" version="3.19.222.0" store="en-GB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41FC9059AC8949805D6751FFA760A6" ma:contentTypeVersion="14" ma:contentTypeDescription="Create a new document." ma:contentTypeScope="" ma:versionID="74a18f1cc34efc933145d884c07d455e">
  <xsd:schema xmlns:xsd="http://www.w3.org/2001/XMLSchema" xmlns:xs="http://www.w3.org/2001/XMLSchema" xmlns:p="http://schemas.microsoft.com/office/2006/metadata/properties" xmlns:ns3="f5770f36-c9c4-45c0-b7df-199ec2d09d48" xmlns:ns4="96da778b-e1ac-431b-921d-4842efececb0" targetNamespace="http://schemas.microsoft.com/office/2006/metadata/properties" ma:root="true" ma:fieldsID="ff787281e0db287097b90462b88411be" ns3:_="" ns4:_="">
    <xsd:import namespace="f5770f36-c9c4-45c0-b7df-199ec2d09d48"/>
    <xsd:import namespace="96da778b-e1ac-431b-921d-4842efecec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0f36-c9c4-45c0-b7df-199ec2d09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a778b-e1ac-431b-921d-4842efececb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DD59FA-8667-488A-8326-92F150DC5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0f36-c9c4-45c0-b7df-199ec2d09d48"/>
    <ds:schemaRef ds:uri="96da778b-e1ac-431b-921d-4842efece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96da778b-e1ac-431b-921d-4842efececb0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5770f36-c9c4-45c0-b7df-199ec2d09d4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Privilege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903</Words>
  <Application>Microsoft Office PowerPoint</Application>
  <PresentationFormat>On-screen Show (16:9)</PresentationFormat>
  <Paragraphs>155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IRC Objective and Deliverables</vt:lpstr>
      <vt:lpstr>PowerPoint Presentation</vt:lpstr>
      <vt:lpstr>PowerPoint Presentation</vt:lpstr>
      <vt:lpstr>SIRCAH2: Support for the International Research Consortium on Animal Health</vt:lpstr>
      <vt:lpstr>African Swine Fever</vt:lpstr>
      <vt:lpstr>Influenza</vt:lpstr>
      <vt:lpstr>AMR and Alternatives to Antibiotics</vt:lpstr>
      <vt:lpstr>AMR &amp; Alternatives to Antibiotics</vt:lpstr>
      <vt:lpstr>Vaccinology</vt:lpstr>
      <vt:lpstr>One Health</vt:lpstr>
      <vt:lpstr>Lumpy Skin Disease</vt:lpstr>
      <vt:lpstr>Mycoplasmas and CBPP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Newman, Madeline</cp:lastModifiedBy>
  <cp:revision>15</cp:revision>
  <dcterms:created xsi:type="dcterms:W3CDTF">2010-04-12T23:12:02Z</dcterms:created>
  <dcterms:modified xsi:type="dcterms:W3CDTF">2022-11-28T16:55:06Z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0x0101009D41FC9059AC8949805D6751FFA760A6</vt:lpwstr>
  </property>
  <property fmtid="{D5CDD505-2E9C-101B-9397-08002B2CF9AE}" pid="3" name="MediaServiceImageTags">
    <vt:lpwstr/>
  </property>
  <property fmtid="{D5CDD505-2E9C-101B-9397-08002B2CF9AE}" pid="4" name="MSIP_Label_2e892a75-59a0-4e0e-9b97-f68af558ca2b_Enabled">
    <vt:lpwstr>True</vt:lpwstr>
  </property>
  <property fmtid="{D5CDD505-2E9C-101B-9397-08002B2CF9AE}" pid="5" name="MSIP_Label_2e892a75-59a0-4e0e-9b97-f68af558ca2b_SiteId">
    <vt:lpwstr>9f1098df-eebc-4be7-9878-bc3c8d059fd7</vt:lpwstr>
  </property>
  <property fmtid="{D5CDD505-2E9C-101B-9397-08002B2CF9AE}" pid="6" name="MSIP_Label_2e892a75-59a0-4e0e-9b97-f68af558ca2b_Owner">
    <vt:lpwstr>M.OConnor@cabi.org</vt:lpwstr>
  </property>
  <property fmtid="{D5CDD505-2E9C-101B-9397-08002B2CF9AE}" pid="7" name="MSIP_Label_2e892a75-59a0-4e0e-9b97-f68af558ca2b_SetDate">
    <vt:lpwstr>2022-11-10T09:02:39.9909087Z</vt:lpwstr>
  </property>
  <property fmtid="{D5CDD505-2E9C-101B-9397-08002B2CF9AE}" pid="8" name="MSIP_Label_2e892a75-59a0-4e0e-9b97-f68af558ca2b_Name">
    <vt:lpwstr>CABI</vt:lpwstr>
  </property>
  <property fmtid="{D5CDD505-2E9C-101B-9397-08002B2CF9AE}" pid="9" name="MSIP_Label_2e892a75-59a0-4e0e-9b97-f68af558ca2b_Application">
    <vt:lpwstr>Microsoft Azure Information Protection</vt:lpwstr>
  </property>
  <property fmtid="{D5CDD505-2E9C-101B-9397-08002B2CF9AE}" pid="10" name="MSIP_Label_2e892a75-59a0-4e0e-9b97-f68af558ca2b_ActionId">
    <vt:lpwstr>39fb377c-a274-4e66-b104-16eb5fe109f3</vt:lpwstr>
  </property>
  <property fmtid="{D5CDD505-2E9C-101B-9397-08002B2CF9AE}" pid="11" name="MSIP_Label_2e892a75-59a0-4e0e-9b97-f68af558ca2b_Extended_MSFT_Method">
    <vt:lpwstr>Automatic</vt:lpwstr>
  </property>
  <property fmtid="{D5CDD505-2E9C-101B-9397-08002B2CF9AE}" pid="12" name="Sensitivity">
    <vt:lpwstr>CABI</vt:lpwstr>
  </property>
</Properties>
</file>